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3073" r:id="rId2"/>
    <p:sldId id="3074" r:id="rId3"/>
    <p:sldId id="3076" r:id="rId4"/>
    <p:sldId id="3077" r:id="rId5"/>
    <p:sldId id="3078" r:id="rId6"/>
    <p:sldId id="3079" r:id="rId7"/>
    <p:sldId id="3080" r:id="rId8"/>
    <p:sldId id="3081" r:id="rId9"/>
    <p:sldId id="268" r:id="rId10"/>
    <p:sldId id="3086" r:id="rId11"/>
    <p:sldId id="3088" r:id="rId12"/>
    <p:sldId id="3087" r:id="rId13"/>
    <p:sldId id="269" r:id="rId14"/>
  </p:sldIdLst>
  <p:sldSz cx="12192000" cy="6858000"/>
  <p:notesSz cx="6858000" cy="9144000"/>
  <p:custDataLst>
    <p:tags r:id="rId16"/>
  </p:custDataLst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tillium Web SemiBold" pitchFamily="2" charset="77"/>
        <a:ea typeface="Titillium Web SemiBold" pitchFamily="2" charset="77"/>
        <a:cs typeface="Titillium Web SemiBold" pitchFamily="2" charset="77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tillium Web SemiBold" pitchFamily="2" charset="77"/>
        <a:ea typeface="Titillium Web SemiBold" pitchFamily="2" charset="77"/>
        <a:cs typeface="Titillium Web SemiBold" pitchFamily="2" charset="77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tillium Web SemiBold" pitchFamily="2" charset="77"/>
        <a:ea typeface="Titillium Web SemiBold" pitchFamily="2" charset="77"/>
        <a:cs typeface="Titillium Web SemiBold" pitchFamily="2" charset="77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tillium Web SemiBold" pitchFamily="2" charset="77"/>
        <a:ea typeface="Titillium Web SemiBold" pitchFamily="2" charset="77"/>
        <a:cs typeface="Titillium Web SemiBold" pitchFamily="2" charset="77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tillium Web SemiBold" pitchFamily="2" charset="77"/>
        <a:ea typeface="Titillium Web SemiBold" pitchFamily="2" charset="77"/>
        <a:cs typeface="Titillium Web SemiBold" pitchFamily="2" charset="77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Titillium Web SemiBold" pitchFamily="2" charset="77"/>
        <a:ea typeface="Titillium Web SemiBold" pitchFamily="2" charset="77"/>
        <a:cs typeface="Titillium Web SemiBold" pitchFamily="2" charset="77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Titillium Web SemiBold" pitchFamily="2" charset="77"/>
        <a:ea typeface="Titillium Web SemiBold" pitchFamily="2" charset="77"/>
        <a:cs typeface="Titillium Web SemiBold" pitchFamily="2" charset="77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Titillium Web SemiBold" pitchFamily="2" charset="77"/>
        <a:ea typeface="Titillium Web SemiBold" pitchFamily="2" charset="77"/>
        <a:cs typeface="Titillium Web SemiBold" pitchFamily="2" charset="77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Titillium Web SemiBold" pitchFamily="2" charset="77"/>
        <a:ea typeface="Titillium Web SemiBold" pitchFamily="2" charset="77"/>
        <a:cs typeface="Titillium Web SemiBold" pitchFamily="2" charset="77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8E30E-6380-33B0-0209-90683F2ABC38}" v="271" dt="2026-02-05T18:28:39.643"/>
    <p1510:client id="{979A8423-1B89-B7ED-4FE5-DE216F34FADD}" v="204" dt="2026-02-05T19:30:06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heme" Target="../theme/theme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encabezado 1">
            <a:extLst>
              <a:ext uri="{FF2B5EF4-FFF2-40B4-BE49-F238E27FC236}">
                <a16:creationId xmlns:a16="http://schemas.microsoft.com/office/drawing/2014/main" id="{C7CB22E3-E25F-730E-F02D-177B2BCA77B4}"/>
              </a:ext>
            </a:extLst>
          </p:cNvPr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 altLang="es-MX"/>
          </a:p>
        </p:txBody>
      </p:sp>
      <p:sp>
        <p:nvSpPr>
          <p:cNvPr id="35843" name="Marcador de fecha 2">
            <a:extLst>
              <a:ext uri="{FF2B5EF4-FFF2-40B4-BE49-F238E27FC236}">
                <a16:creationId xmlns:a16="http://schemas.microsoft.com/office/drawing/2014/main" id="{F94E4366-EDCE-573A-8310-E3558E3A0484}"/>
              </a:ext>
            </a:extLst>
          </p:cNvPr>
          <p:cNvSpPr>
            <a:spLocks noGrp="1" noChangeArrowheads="1"/>
          </p:cNvSpPr>
          <p:nvPr>
            <p:ph type="dt" sz="quarter" idx="2"/>
            <p:custDataLst>
              <p:tags r:id="rId3"/>
            </p:custDataLst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E37414-F555-1943-A470-840EED4781EB}" type="datetime1">
              <a:rPr lang="es-MX" altLang="es-MX"/>
              <a:pPr/>
              <a:t>06/03/2026</a:t>
            </a:fld>
            <a:endParaRPr lang="es-MX" altLang="es-MX"/>
          </a:p>
        </p:txBody>
      </p:sp>
      <p:sp>
        <p:nvSpPr>
          <p:cNvPr id="35844" name="Marcador de pie de página 3">
            <a:extLst>
              <a:ext uri="{FF2B5EF4-FFF2-40B4-BE49-F238E27FC236}">
                <a16:creationId xmlns:a16="http://schemas.microsoft.com/office/drawing/2014/main" id="{A0A999B5-5722-A0A0-D90B-DBCF6B7575B8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 alt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2F44F0-38C6-65E6-72BD-842C2804FD48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85C4EE-035D-D041-8598-0A57F7DBB03F}" type="slidenum">
              <a:rPr lang="es-MX" altLang="es-MX"/>
              <a:pPr/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1791807-C131-ECCD-FF66-841D88DAA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0114"/>
            <a:ext cx="3735977" cy="1077686"/>
          </a:xfrm>
        </p:spPr>
        <p:txBody>
          <a:bodyPr/>
          <a:lstStyle>
            <a:lvl1pPr marL="0" indent="0" algn="ctr">
              <a:buNone/>
              <a:defRPr sz="1600" b="0" i="0">
                <a:latin typeface="Titillium Web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noProof="0"/>
              <a:t>Haz clic para editar el estilo de subtítulo del patrón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9DA3A4E9-367B-2355-8189-58AB5867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361508"/>
            <a:ext cx="3735976" cy="650966"/>
          </a:xfrm>
        </p:spPr>
        <p:txBody>
          <a:bodyPr/>
          <a:lstStyle>
            <a:lvl1pPr>
              <a:defRPr sz="2000" b="0" i="0">
                <a:latin typeface="Titillium Web" pitchFamily="2" charset="77"/>
              </a:defRPr>
            </a:lvl1pPr>
          </a:lstStyle>
          <a:p>
            <a:r>
              <a:rPr lang="es-MX" noProof="0"/>
              <a:t>Haz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17589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4D908-68E9-318C-80F5-5F556BF0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3417"/>
            <a:ext cx="10515600" cy="1325563"/>
          </a:xfrm>
          <a:effectLst>
            <a:softEdge rad="0"/>
          </a:effectLst>
        </p:spPr>
        <p:txBody>
          <a:bodyPr/>
          <a:lstStyle/>
          <a:p>
            <a:r>
              <a:rPr lang="es-MX" noProof="0"/>
              <a:t>Haz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98719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3379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BD7C732D-A819-4759-4921-C6578068A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B1D65FB3-2C38-5470-BA28-519F6D96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1736725"/>
            <a:ext cx="66436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7063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1791807-C131-ECCD-FF66-841D88DAA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>
                <a:latin typeface="Titillium Web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noProof="0"/>
              <a:t>Haz clic para editar el estilo de subtítulo del patrón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9DA3A4E9-367B-2355-8189-58AB5867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103437"/>
            <a:ext cx="9144000" cy="1325563"/>
          </a:xfrm>
        </p:spPr>
        <p:txBody>
          <a:bodyPr/>
          <a:lstStyle>
            <a:lvl1pPr>
              <a:defRPr sz="4000" b="0" i="0">
                <a:latin typeface="Titillium Web" pitchFamily="2" charset="77"/>
              </a:defRPr>
            </a:lvl1pPr>
          </a:lstStyle>
          <a:p>
            <a:r>
              <a:rPr lang="es-MX" noProof="0"/>
              <a:t>Haz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6846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412A8-B50A-9F53-3179-DC3590F3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Titillium Web SemiBold" pitchFamily="2" charset="77"/>
              </a:defRPr>
            </a:lvl1pPr>
          </a:lstStyle>
          <a:p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80527-CD58-B958-17AE-D50D1F337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Titillium Web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442388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412A8-B50A-9F53-3179-DC3590F3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bg2"/>
                </a:solidFill>
                <a:latin typeface="Titillium Web" pitchFamily="2" charset="77"/>
              </a:defRPr>
            </a:lvl1pPr>
          </a:lstStyle>
          <a:p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80527-CD58-B958-17AE-D50D1F337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Titillium Web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9646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67800-21D6-21E8-A094-344CB98C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371"/>
            <a:ext cx="5256212" cy="1325563"/>
          </a:xfrm>
        </p:spPr>
        <p:txBody>
          <a:bodyPr/>
          <a:lstStyle>
            <a:lvl1pPr>
              <a:defRPr sz="3200" b="1" i="0">
                <a:solidFill>
                  <a:schemeClr val="accent1"/>
                </a:solidFill>
                <a:latin typeface="Titillium Web SemiBold" pitchFamily="2" charset="77"/>
              </a:defRPr>
            </a:lvl1pPr>
          </a:lstStyle>
          <a:p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D1E498-788A-ECEB-A021-D4AA8EF06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14220"/>
            <a:ext cx="5256212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Titillium Web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s-MX" noProof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40F42E-6706-BBCF-454B-A1CF0DB5D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44704"/>
            <a:ext cx="5157787" cy="250507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7164789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67800-21D6-21E8-A094-344CB98C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19" y="685371"/>
            <a:ext cx="5256212" cy="1325563"/>
          </a:xfrm>
        </p:spPr>
        <p:txBody>
          <a:bodyPr/>
          <a:lstStyle>
            <a:lvl1pPr>
              <a:defRPr sz="3200" b="1" i="0">
                <a:solidFill>
                  <a:schemeClr val="accent1"/>
                </a:solidFill>
                <a:latin typeface="Titillium Web SemiBold" pitchFamily="2" charset="77"/>
              </a:defRPr>
            </a:lvl1pPr>
          </a:lstStyle>
          <a:p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D1E498-788A-ECEB-A021-D4AA8EF06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519" y="2214220"/>
            <a:ext cx="5256212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Titillium Web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2129348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2896881-C024-DD60-FD34-5F65091EF915}"/>
              </a:ext>
            </a:extLst>
          </p:cNvPr>
          <p:cNvSpPr txBox="1"/>
          <p:nvPr/>
        </p:nvSpPr>
        <p:spPr>
          <a:xfrm>
            <a:off x="4394200" y="4090988"/>
            <a:ext cx="3403600" cy="3746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1" kern="1200">
                <a:solidFill>
                  <a:schemeClr val="bg1">
                    <a:lumMod val="90000"/>
                  </a:schemeClr>
                </a:solidFill>
                <a:latin typeface="Titillium Web ExtraLight" pitchFamily="2" charset="77"/>
                <a:ea typeface="+mj-ea"/>
                <a:cs typeface="+mj-cs"/>
              </a:defRPr>
            </a:lvl1pPr>
          </a:lstStyle>
          <a:p>
            <a:pPr fontAlgn="auto"/>
            <a:r>
              <a:rPr lang="es-MX" sz="1200" i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FBFBF"/>
                </a:solidFill>
                <a:latin typeface="Titillium Web" pitchFamily="2" charset="77"/>
              </a:rPr>
              <a:t>Haz clic para modificar el estilo de título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F7A7FC-0378-A5F9-18D8-349C073C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19" y="2766218"/>
            <a:ext cx="6842761" cy="1325563"/>
          </a:xfrm>
        </p:spPr>
        <p:txBody>
          <a:bodyPr/>
          <a:lstStyle>
            <a:lvl1pPr>
              <a:defRPr b="0" i="1">
                <a:solidFill>
                  <a:schemeClr val="bg1">
                    <a:lumMod val="90000"/>
                  </a:schemeClr>
                </a:solidFill>
                <a:latin typeface="Titillium Web ExtraLight" pitchFamily="2" charset="77"/>
              </a:defRPr>
            </a:lvl1pPr>
          </a:lstStyle>
          <a:p>
            <a:r>
              <a:rPr lang="es-MX" noProof="0"/>
              <a:t>Haz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057385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B5A10-B817-4CF8-FCB0-98405375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Titillium Web SemiBold" pitchFamily="2" charset="77"/>
              </a:defRPr>
            </a:lvl1pPr>
          </a:lstStyle>
          <a:p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6F9EFA-3DEE-FF86-D2A2-6825335F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Titillium Web" pitchFamily="2" charset="77"/>
              </a:defRPr>
            </a:lvl1pPr>
            <a:lvl2pPr>
              <a:defRPr sz="1800" b="0" i="0">
                <a:latin typeface="Titillium Web" pitchFamily="2" charset="77"/>
              </a:defRPr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noProof="0"/>
              <a:t>Haga clic para modificar los estilos de texto del patrón</a:t>
            </a:r>
          </a:p>
          <a:p>
            <a:pPr lvl="1"/>
            <a:r>
              <a:rPr lang="es-MX" noProof="0"/>
              <a:t>Segundo nivel</a:t>
            </a:r>
          </a:p>
          <a:p>
            <a:pPr lvl="2"/>
            <a:endParaRPr lang="es-MX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D49DC7-D3B6-8694-9F5F-6B36B186B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Titillium Web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CE75DA4A-9E84-9C97-4D41-6B394CB58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788" y="60356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8B2A1C2-F860-F440-85F3-A0A9EFA9BBD2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639339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4B9A7-3CA7-D4E4-EAE9-F4A3E4FA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1">
                <a:latin typeface="Titillium Web SemiBold" pitchFamily="2" charset="77"/>
              </a:defRPr>
            </a:lvl1pPr>
          </a:lstStyle>
          <a:p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717C51-C6ED-FD6E-CAF4-842DD6035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B78D78-186E-F4D6-F17B-2F3592F19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1" i="1">
                <a:latin typeface="Titillium Web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61921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954A5F-5809-8309-40BC-DB83069D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3850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 noProof="0">
                <a:sym typeface="Wingdings"/>
              </a:rPr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BE735E-95C0-75B9-F6D5-A2BAF68DB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75013"/>
            <a:ext cx="10515600" cy="2063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noProof="0">
                <a:sym typeface="Wingdings"/>
              </a:rPr>
              <a:t>Haga clic para modificar los estilos de texto del patrón</a:t>
            </a:r>
          </a:p>
          <a:p>
            <a:pPr lvl="1"/>
            <a:r>
              <a:rPr lang="es-MX" noProof="0">
                <a:sym typeface="Wingdings"/>
              </a:rPr>
              <a:t>Segundo nivel</a:t>
            </a:r>
          </a:p>
          <a:p>
            <a:pPr lvl="2"/>
            <a:r>
              <a:rPr lang="es-MX" noProof="0">
                <a:sym typeface="Wingdings"/>
              </a:rPr>
              <a:t>Tercer nivel</a:t>
            </a:r>
          </a:p>
          <a:p>
            <a:pPr lvl="3"/>
            <a:r>
              <a:rPr lang="es-MX" noProof="0">
                <a:sym typeface="Wingdings"/>
              </a:rPr>
              <a:t>Cuarto nivel</a:t>
            </a:r>
          </a:p>
          <a:p>
            <a:pPr lvl="4"/>
            <a:r>
              <a:rPr lang="es-MX" noProof="0">
                <a:sym typeface="Wingdings"/>
              </a:rPr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6DE56F-642C-F666-BBE4-2A267A0B6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7848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29292"/>
                </a:solidFill>
              </a:defRPr>
            </a:lvl1pPr>
          </a:lstStyle>
          <a:p>
            <a:fld id="{E404A161-AE75-EC4D-9231-498D77001F4E}" type="slidenum">
              <a:rPr lang="es-MX" altLang="es-MX"/>
              <a:pPr/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3F3F3F"/>
          </a:solidFill>
          <a:latin typeface="Titillium Web SemiBold" pitchFamily="2" charset="77"/>
          <a:ea typeface="+mj-ea"/>
          <a:cs typeface="Corbel" panose="020B0503020204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F3F3F"/>
          </a:solidFill>
          <a:latin typeface="Titillium Web SemiBold" pitchFamily="2" charset="77"/>
          <a:ea typeface="Corbel" panose="020B0503020204020204" pitchFamily="34" charset="0"/>
          <a:cs typeface="Corbel" panose="020B05030202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F3F3F"/>
          </a:solidFill>
          <a:latin typeface="Titillium Web SemiBold" pitchFamily="2" charset="77"/>
          <a:ea typeface="Corbel" panose="020B0503020204020204" pitchFamily="34" charset="0"/>
          <a:cs typeface="Corbel" panose="020B05030202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F3F3F"/>
          </a:solidFill>
          <a:latin typeface="Titillium Web SemiBold" pitchFamily="2" charset="77"/>
          <a:ea typeface="Corbel" panose="020B0503020204020204" pitchFamily="34" charset="0"/>
          <a:cs typeface="Corbel" panose="020B05030202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F3F3F"/>
          </a:solidFill>
          <a:latin typeface="Titillium Web SemiBold" pitchFamily="2" charset="77"/>
          <a:ea typeface="Corbel" panose="020B0503020204020204" pitchFamily="34" charset="0"/>
          <a:cs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F3F3F"/>
          </a:solidFill>
          <a:latin typeface="Titillium Web SemiBold" pitchFamily="2" charset="77"/>
          <a:ea typeface="Corbel" panose="020B0503020204020204" pitchFamily="34" charset="0"/>
          <a:cs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F3F3F"/>
          </a:solidFill>
          <a:latin typeface="Titillium Web SemiBold" pitchFamily="2" charset="77"/>
          <a:ea typeface="Corbel" panose="020B0503020204020204" pitchFamily="34" charset="0"/>
          <a:cs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F3F3F"/>
          </a:solidFill>
          <a:latin typeface="Titillium Web SemiBold" pitchFamily="2" charset="77"/>
          <a:ea typeface="Corbel" panose="020B0503020204020204" pitchFamily="34" charset="0"/>
          <a:cs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F3F3F"/>
          </a:solidFill>
          <a:latin typeface="Titillium Web SemiBold" pitchFamily="2" charset="77"/>
          <a:ea typeface="Corbel" panose="020B0503020204020204" pitchFamily="34" charset="0"/>
          <a:cs typeface="Corbel" panose="020B0503020204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3F3F3F"/>
          </a:solidFill>
          <a:latin typeface="+mn-lt"/>
          <a:ea typeface="+mn-ea"/>
          <a:cs typeface="Corbel" panose="020B0503020204020204" pitchFamily="34" charset="0"/>
          <a:sym typeface="Wingdings" pitchFamily="2" charset="2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rgbClr val="3F3F3F"/>
          </a:solidFill>
          <a:latin typeface="+mn-lt"/>
          <a:ea typeface="+mn-ea"/>
          <a:cs typeface="Corbel" panose="020B0503020204020204" pitchFamily="34" charset="0"/>
          <a:sym typeface="Wingdings" pitchFamily="2" charset="2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3F3F3F"/>
          </a:solidFill>
          <a:latin typeface="+mn-lt"/>
          <a:ea typeface="+mn-ea"/>
          <a:cs typeface="Corbel" panose="020B0503020204020204" pitchFamily="34" charset="0"/>
          <a:sym typeface="Wingdings" pitchFamily="2" charset="2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rgbClr val="3F3F3F"/>
          </a:solidFill>
          <a:latin typeface="+mn-lt"/>
          <a:ea typeface="+mn-ea"/>
          <a:cs typeface="Corbel" panose="020B0503020204020204" pitchFamily="34" charset="0"/>
          <a:sym typeface="Wingdings" pitchFamily="2" charset="2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rgbClr val="3F3F3F"/>
          </a:solidFill>
          <a:latin typeface="+mn-lt"/>
          <a:ea typeface="+mn-ea"/>
          <a:cs typeface="Corbel" panose="020B0503020204020204" pitchFamily="34" charset="0"/>
          <a:sym typeface="Wingdings" pitchFamily="2" charset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image" Target="../media/image12.pn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12.png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AD4C1BD-5274-AF3E-00A0-44E1A73B6E4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7556" y="2002631"/>
            <a:ext cx="6254750" cy="2852738"/>
          </a:xfrm>
        </p:spPr>
        <p:txBody>
          <a:bodyPr>
            <a:normAutofit fontScale="90000"/>
          </a:bodyPr>
          <a:lstStyle/>
          <a:p>
            <a:pPr fontAlgn="auto"/>
            <a:r>
              <a:rPr lang="es-41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5EADE"/>
                </a:solidFill>
                <a:cs typeface="Arial"/>
                <a:sym typeface="Wingdings"/>
              </a:rPr>
              <a:t>Target y mercado meta de</a:t>
            </a:r>
            <a:br>
              <a:rPr lang="es-419"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5EADE"/>
                </a:solidFill>
                <a:highlight>
                  <a:srgbClr val="FFFF00"/>
                </a:highlight>
                <a:cs typeface="Arial"/>
                <a:sym typeface="Wingdings"/>
              </a:rPr>
            </a:br>
            <a:r>
              <a:rPr lang="es-419"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5EADE"/>
                </a:solidFill>
                <a:cs typeface="Arial"/>
                <a:sym typeface="Wingdings"/>
              </a:rPr>
              <a:t>CONTPAQi Optimiza</a:t>
            </a:r>
            <a:br>
              <a:rPr lang="es-MX" sz="4400"/>
            </a:br>
            <a:endParaRPr lang="es-MX" sz="4400"/>
          </a:p>
        </p:txBody>
      </p:sp>
      <p:pic>
        <p:nvPicPr>
          <p:cNvPr id="30724" name="Imagen 6">
            <a:extLst>
              <a:ext uri="{FF2B5EF4-FFF2-40B4-BE49-F238E27FC236}">
                <a16:creationId xmlns:a16="http://schemas.microsoft.com/office/drawing/2014/main" id="{3CF0A689-D616-F47C-4CEF-BAE98520C01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2390775"/>
            <a:ext cx="250348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4F28988-D9A1-6FDD-9125-E782635DA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378" y="476754"/>
            <a:ext cx="1080090" cy="4511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0">
            <a:extLst>
              <a:ext uri="{FF2B5EF4-FFF2-40B4-BE49-F238E27FC236}">
                <a16:creationId xmlns:a16="http://schemas.microsoft.com/office/drawing/2014/main" id="{C964A721-3DE1-393F-2C98-785730CEC73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54873" y="542528"/>
            <a:ext cx="9829800" cy="5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es-ES" sz="3200" b="1">
                <a:solidFill>
                  <a:srgbClr val="0070C0"/>
                </a:solidFill>
                <a:latin typeface="Titillium Web" pitchFamily="2" charset="77"/>
              </a:rPr>
              <a:t>Mercado Meta</a:t>
            </a:r>
            <a:endParaRPr lang="es-MX" sz="3200" b="1">
              <a:solidFill>
                <a:srgbClr val="0070C0"/>
              </a:solidFill>
              <a:latin typeface="Titillium Web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7DFA9F-CC3A-7C84-2337-CBEB7FFEB3EB}"/>
              </a:ext>
            </a:extLst>
          </p:cNvPr>
          <p:cNvSpPr txBox="1"/>
          <p:nvPr/>
        </p:nvSpPr>
        <p:spPr>
          <a:xfrm>
            <a:off x="1154873" y="1141072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>
                <a:solidFill>
                  <a:schemeClr val="tx1">
                    <a:lumMod val="60000"/>
                    <a:lumOff val="40000"/>
                  </a:schemeClr>
                </a:solidFill>
              </a:rPr>
              <a:t>Perfil o Buyer Persona  </a:t>
            </a:r>
            <a:r>
              <a:rPr lang="es-MX"/>
              <a:t>/ </a:t>
            </a:r>
            <a:r>
              <a:rPr lang="es-MX">
                <a:solidFill>
                  <a:schemeClr val="tx2"/>
                </a:solidFill>
              </a:rPr>
              <a:t>Descripción</a:t>
            </a:r>
            <a:r>
              <a:rPr lang="es-MX"/>
              <a:t> </a:t>
            </a:r>
            <a:r>
              <a:rPr lang="es-MX">
                <a:solidFill>
                  <a:schemeClr val="tx1">
                    <a:lumMod val="60000"/>
                    <a:lumOff val="40000"/>
                  </a:schemeClr>
                </a:solidFill>
              </a:rPr>
              <a:t>/ Necesidades clave</a:t>
            </a:r>
          </a:p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D575888-BD1F-4B83-F4D9-E52AF8F0ABE8}"/>
              </a:ext>
            </a:extLst>
          </p:cNvPr>
          <p:cNvSpPr/>
          <p:nvPr/>
        </p:nvSpPr>
        <p:spPr>
          <a:xfrm>
            <a:off x="1191739" y="1831766"/>
            <a:ext cx="4838915" cy="143260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DB36F6-290C-E16F-F3E5-976C33ACC40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79998" y="1947877"/>
            <a:ext cx="4838915" cy="1492716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 fontAlgn="auto"/>
            <a:endParaRPr lang="es-ES" sz="1300" kern="0">
              <a:solidFill>
                <a:schemeClr val="accent3"/>
              </a:solidFill>
              <a:latin typeface="Titillium Web" pitchFamily="2" charset="77"/>
            </a:endParaRPr>
          </a:p>
          <a:p>
            <a:pPr algn="ctr"/>
            <a:r>
              <a:rPr lang="es-MX" sz="1300" b="1">
                <a:solidFill>
                  <a:schemeClr val="accent3"/>
                </a:solidFill>
                <a:latin typeface="Titillium Web" pitchFamily="2" charset="77"/>
              </a:rPr>
              <a:t>Contador independiente o freelancer en exploración: </a:t>
            </a:r>
          </a:p>
          <a:p>
            <a:pPr algn="ctr"/>
            <a:r>
              <a:rPr lang="es-MX" sz="1300">
                <a:solidFill>
                  <a:schemeClr val="accent3"/>
                </a:solidFill>
                <a:latin typeface="Titillium Web" pitchFamily="2" charset="77"/>
              </a:rPr>
              <a:t>Busca probar una solución profesional sin compromiso. Tiene pocos clientes (de 3 hasta 20).  Van iniciando</a:t>
            </a:r>
            <a:r>
              <a:rPr lang="es-ES" sz="1300" kern="0">
                <a:solidFill>
                  <a:schemeClr val="accent3"/>
                </a:solidFill>
                <a:latin typeface="Titillium Web" pitchFamily="2" charset="77"/>
              </a:rPr>
              <a:t> o son profesionales que trabajan solos y desean formalizar su operación, controlar tiempos y entregas. </a:t>
            </a:r>
            <a:endParaRPr lang="es-MX" sz="1300" kern="0">
              <a:solidFill>
                <a:schemeClr val="accent3"/>
              </a:solidFill>
              <a:latin typeface="Calibri"/>
            </a:endParaRPr>
          </a:p>
          <a:p>
            <a:pPr algn="ctr" fontAlgn="auto"/>
            <a:endParaRPr lang="es-MX" sz="1300" kern="0">
              <a:solidFill>
                <a:schemeClr val="accent3"/>
              </a:soli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304D0DB-3364-44BF-04E8-66C41E3D001F}"/>
              </a:ext>
            </a:extLst>
          </p:cNvPr>
          <p:cNvSpPr/>
          <p:nvPr/>
        </p:nvSpPr>
        <p:spPr>
          <a:xfrm>
            <a:off x="6151999" y="1817901"/>
            <a:ext cx="4838915" cy="143260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662272-4717-A5ED-ED7C-1DAB537FB3D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103255" y="2113367"/>
            <a:ext cx="4838916" cy="1092607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300">
                <a:solidFill>
                  <a:srgbClr val="E4EBDD"/>
                </a:solidFill>
                <a:latin typeface="Titillium Web"/>
              </a:rPr>
              <a:t>Despacho mediano o consolidado (de 40 a 80 clientes): Requiere control avanzado de procesos, roles definidos, reportes de cumplimiento y visibilidad global de su cartera de clientes. Enfocado en productividad y servicio.  </a:t>
            </a:r>
            <a:endParaRPr lang="es-ES"/>
          </a:p>
          <a:p>
            <a:pPr algn="ctr"/>
            <a:endParaRPr lang="es-MX" sz="1300">
              <a:solidFill>
                <a:schemeClr val="accent3"/>
              </a:solidFill>
              <a:latin typeface="Titillium Web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33984E6-1C55-6B32-89FE-F0C8DC5744E7}"/>
              </a:ext>
            </a:extLst>
          </p:cNvPr>
          <p:cNvSpPr/>
          <p:nvPr/>
        </p:nvSpPr>
        <p:spPr>
          <a:xfrm>
            <a:off x="1179997" y="3353069"/>
            <a:ext cx="4838915" cy="143260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ED8ECCB-8B05-FD2F-7EF4-3689C9A3EB1E}"/>
              </a:ext>
            </a:extLst>
          </p:cNvPr>
          <p:cNvSpPr/>
          <p:nvPr/>
        </p:nvSpPr>
        <p:spPr>
          <a:xfrm>
            <a:off x="6151999" y="3329850"/>
            <a:ext cx="4838915" cy="143260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9D01F99-86CE-7231-040F-97CA23BC9BAD}"/>
              </a:ext>
            </a:extLst>
          </p:cNvPr>
          <p:cNvSpPr/>
          <p:nvPr/>
        </p:nvSpPr>
        <p:spPr>
          <a:xfrm>
            <a:off x="3128727" y="4898204"/>
            <a:ext cx="6039373" cy="129266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21E43E-5D62-71D2-FA8D-F80AE002CEC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95999" y="3531939"/>
            <a:ext cx="4853429" cy="1292662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300" kern="0">
                <a:solidFill>
                  <a:srgbClr val="E4EBDD"/>
                </a:solidFill>
                <a:latin typeface="Titillium Web"/>
              </a:rPr>
              <a:t>Despacho grande: (con alto volumen de clientes y un equipo de trabajo de 20 usuarios o más): Desea centralizar expedientes y obligaciones. Busca tener más control en tiempo y entregas para una gestión más óptima, ya que quiere automatizar obligaciones. </a:t>
            </a:r>
            <a:endParaRPr lang="es-ES"/>
          </a:p>
          <a:p>
            <a:pPr algn="ctr"/>
            <a:endParaRPr lang="es-ES" sz="1300" kern="0">
              <a:solidFill>
                <a:schemeClr val="accent3"/>
              </a:solidFill>
              <a:latin typeface="Titillium Web"/>
            </a:endParaRPr>
          </a:p>
          <a:p>
            <a:pPr algn="ctr" fontAlgn="auto"/>
            <a:endParaRPr lang="es-MX" sz="1300" kern="0">
              <a:solidFill>
                <a:schemeClr val="accent3"/>
              </a:solidFill>
              <a:latin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2F3FB5-9F1E-2C65-C006-4CDA6C248DD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76312" y="5185129"/>
            <a:ext cx="6039373" cy="292388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s-MX" sz="1300" kern="0">
              <a:solidFill>
                <a:schemeClr val="accent3"/>
              </a:solidFill>
              <a:latin typeface="FedraSans-Book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964417B-086B-E2E3-8F7C-AFFE7300E2F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56609" y="3563563"/>
            <a:ext cx="4838915" cy="1092607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 fontAlgn="auto"/>
            <a:r>
              <a:rPr lang="es-ES" sz="1300" b="1" kern="0">
                <a:solidFill>
                  <a:schemeClr val="accent3"/>
                </a:solidFill>
                <a:latin typeface="Titillium Web" pitchFamily="2" charset="77"/>
              </a:rPr>
              <a:t>Despacho pequeño con auxiliares y varios clientes ( de 21 a 50 clientes): </a:t>
            </a:r>
            <a:r>
              <a:rPr lang="es-ES" sz="1300" kern="0">
                <a:solidFill>
                  <a:schemeClr val="accent3"/>
                </a:solidFill>
                <a:latin typeface="Titillium Web" pitchFamily="2" charset="77"/>
              </a:rPr>
              <a:t>Necesita colaboración entre contadores, control de tareas por cliente, seguimiento de obligaciones y comunicación interna. Prioriza la organización y la eficiencia</a:t>
            </a:r>
            <a:r>
              <a:rPr lang="es-MX" sz="1300" kern="0">
                <a:solidFill>
                  <a:schemeClr val="accent3"/>
                </a:solidFill>
                <a:latin typeface="FedraSans-Book"/>
              </a:rPr>
              <a:t>.</a:t>
            </a:r>
          </a:p>
          <a:p>
            <a:pPr algn="ctr" fontAlgn="auto"/>
            <a:endParaRPr lang="es-MX" sz="1300" kern="0">
              <a:solidFill>
                <a:schemeClr val="accent3"/>
              </a:solidFill>
              <a:latin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E6A24E-478C-7D7D-1812-441AA8BD1F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4384" y="404748"/>
            <a:ext cx="1045295" cy="43203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459AE1-DB11-2942-C52A-0AB9F9D433F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732588" y="5104922"/>
            <a:ext cx="4838916" cy="892552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300">
                <a:solidFill>
                  <a:srgbClr val="E4EBDD"/>
                </a:solidFill>
                <a:latin typeface="Titillium Web"/>
              </a:rPr>
              <a:t>Empresa con área contable interna o grupo empresarial: Administra varios RFC y colaboradores internos.</a:t>
            </a:r>
            <a:endParaRPr lang="es-ES" sz="1300">
              <a:latin typeface="Titillium Web"/>
            </a:endParaRPr>
          </a:p>
          <a:p>
            <a:pPr algn="ctr"/>
            <a:r>
              <a:rPr lang="es-ES" sz="1300">
                <a:solidFill>
                  <a:srgbClr val="E4EBDD"/>
                </a:solidFill>
                <a:latin typeface="Titillium Web"/>
              </a:rPr>
              <a:t>Busca centralizar información, compartir recursos entre razones sociales y asegurar el cumplimiento discal del agua.</a:t>
            </a:r>
            <a:endParaRPr lang="es-MX" sz="1300">
              <a:solidFill>
                <a:srgbClr val="E4EBDD"/>
              </a:solidFill>
              <a:latin typeface="Titillium Web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0">
            <a:extLst>
              <a:ext uri="{FF2B5EF4-FFF2-40B4-BE49-F238E27FC236}">
                <a16:creationId xmlns:a16="http://schemas.microsoft.com/office/drawing/2014/main" id="{47E8F100-14C4-E1DF-31E4-AA4FC22E3EA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98513" y="641350"/>
            <a:ext cx="9829800" cy="5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s-ES" sz="3200" b="1">
                <a:solidFill>
                  <a:srgbClr val="0070C0"/>
                </a:solidFill>
                <a:latin typeface="Titillium Web" pitchFamily="2" charset="77"/>
              </a:rPr>
              <a:t>Factores clave de venta</a:t>
            </a:r>
            <a:endParaRPr lang="es-MX" sz="3200" b="1">
              <a:solidFill>
                <a:srgbClr val="0070C0"/>
              </a:solidFill>
              <a:latin typeface="Titillium Web" pitchFamily="2" charset="77"/>
            </a:endParaRP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A2574F37-A72C-D514-91E1-AB8292A89027}"/>
              </a:ext>
            </a:extLst>
          </p:cNvPr>
          <p:cNvSpPr/>
          <p:nvPr/>
        </p:nvSpPr>
        <p:spPr>
          <a:xfrm>
            <a:off x="1499257" y="1828977"/>
            <a:ext cx="4968414" cy="88302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70C0"/>
              </a:solidFill>
              <a:highlight>
                <a:srgbClr val="0000FF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B8398F-4917-76A3-DDAB-0B7FE9E691BE}"/>
              </a:ext>
            </a:extLst>
          </p:cNvPr>
          <p:cNvSpPr txBox="1"/>
          <p:nvPr/>
        </p:nvSpPr>
        <p:spPr>
          <a:xfrm>
            <a:off x="1741928" y="2078507"/>
            <a:ext cx="4725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>
                <a:solidFill>
                  <a:schemeClr val="bg2"/>
                </a:solidFill>
              </a:rPr>
              <a:t>Comunicación directa con la autoridad</a:t>
            </a:r>
          </a:p>
          <a:p>
            <a:pPr algn="ctr"/>
            <a:endParaRPr lang="es-MX" sz="2000">
              <a:solidFill>
                <a:schemeClr val="bg2"/>
              </a:solidFill>
            </a:endParaRP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1077C989-6700-D6AB-F07A-A428592EC107}"/>
              </a:ext>
            </a:extLst>
          </p:cNvPr>
          <p:cNvSpPr/>
          <p:nvPr/>
        </p:nvSpPr>
        <p:spPr>
          <a:xfrm>
            <a:off x="7776637" y="1771491"/>
            <a:ext cx="3332154" cy="88302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C4EB35D9-4CD3-2339-773D-A89438B8C64F}"/>
              </a:ext>
            </a:extLst>
          </p:cNvPr>
          <p:cNvSpPr/>
          <p:nvPr/>
        </p:nvSpPr>
        <p:spPr>
          <a:xfrm>
            <a:off x="7030296" y="3205458"/>
            <a:ext cx="3332154" cy="88302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4C8E8A-909D-9FED-CD3A-CEB53BE08847}"/>
              </a:ext>
            </a:extLst>
          </p:cNvPr>
          <p:cNvSpPr txBox="1"/>
          <p:nvPr/>
        </p:nvSpPr>
        <p:spPr>
          <a:xfrm>
            <a:off x="8310648" y="2072774"/>
            <a:ext cx="239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>
                <a:solidFill>
                  <a:schemeClr val="bg2"/>
                </a:solidFill>
              </a:rPr>
              <a:t>Optimizar tiempos</a:t>
            </a:r>
          </a:p>
          <a:p>
            <a:endParaRPr lang="es-MX" sz="2000">
              <a:solidFill>
                <a:schemeClr val="bg2"/>
              </a:solidFill>
            </a:endParaRP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A4189380-605B-7430-8397-A3DF095E940E}"/>
              </a:ext>
            </a:extLst>
          </p:cNvPr>
          <p:cNvSpPr/>
          <p:nvPr/>
        </p:nvSpPr>
        <p:spPr>
          <a:xfrm>
            <a:off x="2183287" y="3231037"/>
            <a:ext cx="3660665" cy="88302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D651F1C-7C13-3AFB-6A44-B9E653E3D6B1}"/>
              </a:ext>
            </a:extLst>
          </p:cNvPr>
          <p:cNvSpPr txBox="1"/>
          <p:nvPr/>
        </p:nvSpPr>
        <p:spPr>
          <a:xfrm>
            <a:off x="2440355" y="3527756"/>
            <a:ext cx="326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>
                <a:solidFill>
                  <a:schemeClr val="bg2"/>
                </a:solidFill>
              </a:rPr>
              <a:t>Reducir margen de error</a:t>
            </a:r>
          </a:p>
          <a:p>
            <a:pPr algn="ctr"/>
            <a:endParaRPr lang="es-MX" sz="2000">
              <a:solidFill>
                <a:schemeClr val="bg2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8EE4EF-B729-FE8F-2CD8-B886562056AC}"/>
              </a:ext>
            </a:extLst>
          </p:cNvPr>
          <p:cNvSpPr txBox="1"/>
          <p:nvPr/>
        </p:nvSpPr>
        <p:spPr>
          <a:xfrm>
            <a:off x="7570793" y="3442154"/>
            <a:ext cx="253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>
                <a:solidFill>
                  <a:schemeClr val="bg2"/>
                </a:solidFill>
              </a:rPr>
              <a:t>Reducir carga laboral</a:t>
            </a:r>
          </a:p>
          <a:p>
            <a:pPr algn="ctr"/>
            <a:endParaRPr lang="es-MX" sz="2000">
              <a:solidFill>
                <a:schemeClr val="bg2"/>
              </a:solidFill>
            </a:endParaRP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021FD497-65D9-AAEA-FF39-8C8D5C6401D3}"/>
              </a:ext>
            </a:extLst>
          </p:cNvPr>
          <p:cNvSpPr/>
          <p:nvPr/>
        </p:nvSpPr>
        <p:spPr>
          <a:xfrm>
            <a:off x="3300696" y="4699371"/>
            <a:ext cx="5812094" cy="88302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8660CF-D60C-110F-2987-B6887C3AE172}"/>
              </a:ext>
            </a:extLst>
          </p:cNvPr>
          <p:cNvSpPr txBox="1"/>
          <p:nvPr/>
        </p:nvSpPr>
        <p:spPr>
          <a:xfrm>
            <a:off x="3719802" y="4936067"/>
            <a:ext cx="5333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>
                <a:solidFill>
                  <a:schemeClr val="bg2"/>
                </a:solidFill>
              </a:rPr>
              <a:t>Ofrecer una mejor atención y servicio al cliente </a:t>
            </a:r>
          </a:p>
          <a:p>
            <a:endParaRPr lang="es-MX" sz="2000">
              <a:solidFill>
                <a:schemeClr val="bg2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8B5EBDF-EF57-43D1-34C1-9A283F5CA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2" y="1743650"/>
            <a:ext cx="1066872" cy="10668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302A433-073F-42D1-CF54-AA16E6A2A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711" y="1738537"/>
            <a:ext cx="1066871" cy="106687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E475A22-DC5C-363C-2913-205053B6D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567" y="3114403"/>
            <a:ext cx="1058899" cy="106687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8D0B03A-E4AC-76DF-C0EA-BB8090355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287" y="4678442"/>
            <a:ext cx="1038079" cy="103807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C0C6DC1-A067-06BF-5768-138ED4059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1309" y="3205069"/>
            <a:ext cx="1075626" cy="10756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AA1B94-B648-8301-6405-2F8682868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4384" y="404748"/>
            <a:ext cx="1045295" cy="4320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79F6D57B-862F-80C1-32A0-BF521578B6A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72000" y="3070225"/>
            <a:ext cx="3046413" cy="7191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s-419" sz="6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3"/>
                </a:solidFill>
                <a:latin typeface="Titillium Web" pitchFamily="2" charset="77"/>
              </a:rPr>
              <a:t>¡Gracias!</a:t>
            </a:r>
            <a:endParaRPr lang="es-MX" sz="6000" b="1">
              <a:solidFill>
                <a:schemeClr val="accent3"/>
              </a:solidFill>
              <a:latin typeface="Titillium Web" pitchFamily="2" charset="77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5244D3-67B8-AC8C-23D5-412C5E967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05651"/>
            <a:ext cx="7772400" cy="3246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0">
            <a:extLst>
              <a:ext uri="{FF2B5EF4-FFF2-40B4-BE49-F238E27FC236}">
                <a16:creationId xmlns:a16="http://schemas.microsoft.com/office/drawing/2014/main" id="{78F977DA-74C2-C196-3E31-9C1E28C523B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6421" y="1063385"/>
            <a:ext cx="3932237" cy="426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Titillium Web SemiBold" pitchFamily="2" charset="77"/>
                <a:ea typeface="+mj-ea"/>
                <a:cs typeface="+mj-cs"/>
              </a:defRPr>
            </a:lvl1pPr>
          </a:lstStyle>
          <a:p>
            <a:r>
              <a:rPr lang="es-MX">
                <a:solidFill>
                  <a:schemeClr val="accent3"/>
                </a:solidFill>
              </a:rPr>
              <a:t>Dolores de los despachos contables, contadores independientes y áreas contables en las empresas</a:t>
            </a:r>
          </a:p>
        </p:txBody>
      </p:sp>
      <p:pic>
        <p:nvPicPr>
          <p:cNvPr id="19459" name="Imagen 2">
            <a:extLst>
              <a:ext uri="{FF2B5EF4-FFF2-40B4-BE49-F238E27FC236}">
                <a16:creationId xmlns:a16="http://schemas.microsoft.com/office/drawing/2014/main" id="{B5ABB564-7C98-49AD-698B-A8D6600ECA0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574675"/>
            <a:ext cx="77724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4D092E-242F-6022-AF67-862C79586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4384" y="404748"/>
            <a:ext cx="1045295" cy="4320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700667D-070C-96A2-E420-1C4A1CE5BD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324119" y="1021106"/>
            <a:ext cx="5425560" cy="5509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MX" sz="1600">
                <a:solidFill>
                  <a:schemeClr val="bg1">
                    <a:lumMod val="50000"/>
                  </a:schemeClr>
                </a:solidFill>
              </a:rPr>
              <a:t>Tiempos de entrega ajustados y desfasados que generan frustración y retrabajo.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>
                <a:solidFill>
                  <a:schemeClr val="bg1">
                    <a:lumMod val="50000"/>
                  </a:schemeClr>
                </a:solidFill>
              </a:rPr>
              <a:t>Riesgo constante de multas por incumplimiento o cumplimiento fuera de tiempo.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>
                <a:solidFill>
                  <a:schemeClr val="bg1">
                    <a:lumMod val="50000"/>
                  </a:schemeClr>
                </a:solidFill>
              </a:rPr>
              <a:t>Exceso de entregables mal controlados y con dificultad para asegurar su correcta facturación.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>
                <a:solidFill>
                  <a:schemeClr val="bg1">
                    <a:lumMod val="50000"/>
                  </a:schemeClr>
                </a:solidFill>
              </a:rPr>
              <a:t>Falta de claridad sobre el alcance del servicio que se brinda a cada cliente.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>
                <a:solidFill>
                  <a:schemeClr val="bg1">
                    <a:lumMod val="50000"/>
                  </a:schemeClr>
                </a:solidFill>
              </a:rPr>
              <a:t>Uso limitado o ineficiente de herramientas tecnológicas para la gestión del despacho.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>
                <a:solidFill>
                  <a:schemeClr val="bg1">
                    <a:lumMod val="50000"/>
                  </a:schemeClr>
                </a:solidFill>
              </a:rPr>
              <a:t>Poco control sobre las personas que operan el despacho y sus cargas de trabajo.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>
                <a:solidFill>
                  <a:schemeClr val="bg1">
                    <a:lumMod val="50000"/>
                  </a:schemeClr>
                </a:solidFill>
              </a:rPr>
              <a:t>Falta de visibilidad del estado real de los avances y obligaciones.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>
                <a:solidFill>
                  <a:schemeClr val="bg1">
                    <a:lumMod val="50000"/>
                  </a:schemeClr>
                </a:solidFill>
              </a:rPr>
              <a:t>Dificultad para costear y valuar correctamente los servicios ofrecidos.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>
                <a:solidFill>
                  <a:schemeClr val="bg1">
                    <a:lumMod val="50000"/>
                  </a:schemeClr>
                </a:solidFill>
              </a:rPr>
              <a:t>Comunicación interna y con clientes desordenada, basada en correos y mensajes dispersos.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>
                <a:solidFill>
                  <a:schemeClr val="bg1">
                    <a:lumMod val="50000"/>
                  </a:schemeClr>
                </a:solidFill>
              </a:rPr>
              <a:t>Procesos manuales que consumen tiempo operativo y limitan el crecimiento del despacho.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>
                <a:solidFill>
                  <a:schemeClr val="bg1">
                    <a:lumMod val="50000"/>
                  </a:schemeClr>
                </a:solidFill>
              </a:rPr>
              <a:t>Dificultad para escalar la operación sin aumentar costos y complejidad administrativa.</a:t>
            </a:r>
          </a:p>
        </p:txBody>
      </p:sp>
      <p:sp>
        <p:nvSpPr>
          <p:cNvPr id="20483" name="Rectángulo 2">
            <a:extLst>
              <a:ext uri="{FF2B5EF4-FFF2-40B4-BE49-F238E27FC236}">
                <a16:creationId xmlns:a16="http://schemas.microsoft.com/office/drawing/2014/main" id="{CDD0D9B0-AAE8-50C5-70DF-E37CFB85019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7526" y="572949"/>
            <a:ext cx="4291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2400">
                <a:solidFill>
                  <a:schemeClr val="accent3"/>
                </a:solidFill>
              </a:rPr>
              <a:t>Dolores de los despachos contables, contadores independientes y áreas contables en las empresas</a:t>
            </a:r>
          </a:p>
        </p:txBody>
      </p:sp>
      <p:pic>
        <p:nvPicPr>
          <p:cNvPr id="20484" name="Imagen 5">
            <a:extLst>
              <a:ext uri="{FF2B5EF4-FFF2-40B4-BE49-F238E27FC236}">
                <a16:creationId xmlns:a16="http://schemas.microsoft.com/office/drawing/2014/main" id="{D0D5D1B7-617A-B565-6354-A8A77A0BD7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327275"/>
            <a:ext cx="343376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7CB578-CB6D-FD74-BFE9-28CF117E2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4384" y="404748"/>
            <a:ext cx="1045295" cy="4320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0935-5A68-FA66-EC7B-4BCC6D8708E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20321"/>
            <a:ext cx="10515600" cy="2852737"/>
          </a:xfrm>
        </p:spPr>
        <p:txBody>
          <a:bodyPr/>
          <a:lstStyle/>
          <a:p>
            <a:pPr fontAlgn="auto"/>
            <a:r>
              <a:rPr lang="es-41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5EADE"/>
                </a:solidFill>
                <a:cs typeface="Arial"/>
                <a:sym typeface="Wingdings"/>
              </a:rPr>
              <a:t>Qué es CONTPAQi</a:t>
            </a:r>
            <a:br>
              <a:rPr lang="es-41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5EADE"/>
                </a:solidFill>
                <a:cs typeface="Arial"/>
                <a:sym typeface="Wingdings"/>
              </a:rPr>
            </a:br>
            <a:r>
              <a:rPr lang="es-41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5EADE"/>
                </a:solidFill>
                <a:cs typeface="Arial"/>
                <a:sym typeface="Wingdings"/>
              </a:rPr>
              <a:t>Optimiza</a:t>
            </a:r>
            <a:endParaRPr lang="es-MX"/>
          </a:p>
        </p:txBody>
      </p:sp>
      <p:pic>
        <p:nvPicPr>
          <p:cNvPr id="21507" name="Imagen 4">
            <a:extLst>
              <a:ext uri="{FF2B5EF4-FFF2-40B4-BE49-F238E27FC236}">
                <a16:creationId xmlns:a16="http://schemas.microsoft.com/office/drawing/2014/main" id="{0DD5A78C-C7E1-1760-5404-205AA631102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2216150"/>
            <a:ext cx="232568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5A62C06-53E0-EB8B-8D1B-D2B822A4B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378" y="476754"/>
            <a:ext cx="1080090" cy="4511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627C887-6327-7B4C-5B35-167018115D9A}"/>
              </a:ext>
            </a:extLst>
          </p:cNvPr>
          <p:cNvCxnSpPr/>
          <p:nvPr/>
        </p:nvCxnSpPr>
        <p:spPr>
          <a:xfrm flipH="1" flipV="1">
            <a:off x="3431778" y="2420916"/>
            <a:ext cx="504042" cy="1008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B7CDF93-AADF-11AE-C700-2B738D8ABE24}"/>
              </a:ext>
            </a:extLst>
          </p:cNvPr>
          <p:cNvSpPr txBox="1"/>
          <p:nvPr/>
        </p:nvSpPr>
        <p:spPr>
          <a:xfrm>
            <a:off x="6096000" y="1780713"/>
            <a:ext cx="5559143" cy="507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>
                <a:solidFill>
                  <a:schemeClr val="bg1">
                    <a:lumMod val="50000"/>
                  </a:schemeClr>
                </a:solidFill>
              </a:rPr>
              <a:t>CONTPAQi Optimiza </a:t>
            </a:r>
            <a:r>
              <a:rPr lang="es-MX" sz="240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es una plataforma en la nube diseñada para contadores independientes, despachos contables y empresas en general que centraliza la gestión operativa, fiscal y de clientes en un solo lugar. Permite ordenar, automatizar y dar seguimiento a obligaciones, tareas y resultados, brindando control total del equipo de trabajo y tus clientes, liberando tiempo para el enfoque estratégico.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400">
                <a:solidFill>
                  <a:schemeClr val="bg1">
                    <a:lumMod val="50000"/>
                  </a:schemeClr>
                </a:solidFill>
                <a:latin typeface="Titillium Web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es-MX" sz="2400">
              <a:solidFill>
                <a:schemeClr val="bg1">
                  <a:lumMod val="50000"/>
                </a:schemeClr>
              </a:solidFill>
              <a:latin typeface="Titillium Web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49F8D5-12F0-9617-5ABC-4F028B941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384" y="404748"/>
            <a:ext cx="1045295" cy="4320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B8241D2-D36F-52FA-55D4-B81CC39EA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97" y="2576260"/>
            <a:ext cx="4082814" cy="17054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A273153-B55B-D0A5-05ED-871FCFAE6EA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59088" y="539750"/>
            <a:ext cx="5881738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fontAlgn="auto"/>
            <a:r>
              <a:rPr lang="es-MX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Titillium Web" pitchFamily="2" charset="77"/>
              </a:rPr>
              <a:t>Módulos de CONTPAQi Optimiza</a:t>
            </a:r>
          </a:p>
        </p:txBody>
      </p:sp>
      <p:sp>
        <p:nvSpPr>
          <p:cNvPr id="3" name="Rectángulo: esquinas redondeadas 9">
            <a:extLst>
              <a:ext uri="{FF2B5EF4-FFF2-40B4-BE49-F238E27FC236}">
                <a16:creationId xmlns:a16="http://schemas.microsoft.com/office/drawing/2014/main" id="{F0B71F1B-997E-817B-979F-72B7C05A754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72416" y="3620039"/>
            <a:ext cx="1631982" cy="615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 fontAlgn="auto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3"/>
                </a:solidFill>
                <a:latin typeface="Titillium Web" pitchFamily="2" charset="77"/>
              </a:rPr>
              <a:t>Módulo de </a:t>
            </a:r>
          </a:p>
          <a:p>
            <a:pPr algn="ctr" fontAlgn="auto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3"/>
                </a:solidFill>
                <a:latin typeface="Titillium Web" pitchFamily="2" charset="77"/>
              </a:rPr>
              <a:t>clientes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:a16="http://schemas.microsoft.com/office/drawing/2014/main" id="{D230E106-004C-7496-0A98-829AD897F1F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85362" y="1235296"/>
            <a:ext cx="1798653" cy="7388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 fontAlgn="auto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3"/>
                </a:solidFill>
                <a:latin typeface="Titillium Web" pitchFamily="2" charset="77"/>
              </a:rPr>
              <a:t>Módulo de obligaciones</a:t>
            </a:r>
          </a:p>
        </p:txBody>
      </p:sp>
      <p:sp>
        <p:nvSpPr>
          <p:cNvPr id="7" name="Rectángulo: esquinas redondeadas 14">
            <a:extLst>
              <a:ext uri="{FF2B5EF4-FFF2-40B4-BE49-F238E27FC236}">
                <a16:creationId xmlns:a16="http://schemas.microsoft.com/office/drawing/2014/main" id="{1B1A3113-AC8C-2990-AE35-F96D214AF2D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89672" y="3560309"/>
            <a:ext cx="1811850" cy="6519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 fontAlgn="auto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3"/>
                </a:solidFill>
                <a:latin typeface="Titillium Web" pitchFamily="2" charset="77"/>
              </a:rPr>
              <a:t>Archivo digital</a:t>
            </a:r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4D4D4"/>
                </a:solidFill>
                <a:latin typeface="Titillium Web" pitchFamily="2" charset="77"/>
              </a:rPr>
              <a:t>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90B28B9-4557-6E0E-EF64-806AA9D9D4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19487" y="1266907"/>
            <a:ext cx="1584916" cy="2244071"/>
          </a:xfrm>
          <a:prstGeom prst="rect">
            <a:avLst/>
          </a:prstGeom>
          <a:noFill/>
          <a:ln w="19050" cap="flat" cmpd="sng" algn="ctr">
            <a:solidFill>
              <a:srgbClr val="9DC3E6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65D87E6-8DC1-463D-1832-928A319B0E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85362" y="2229831"/>
            <a:ext cx="1792410" cy="2015470"/>
          </a:xfrm>
          <a:prstGeom prst="rect">
            <a:avLst/>
          </a:prstGeom>
          <a:noFill/>
          <a:ln w="19050" cap="flat" cmpd="sng" algn="ctr">
            <a:solidFill>
              <a:srgbClr val="9DC3E6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1418C11-F2B9-9B6B-30EC-D2F94C01747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98639" y="1264842"/>
            <a:ext cx="1802883" cy="2147075"/>
          </a:xfrm>
          <a:prstGeom prst="rect">
            <a:avLst/>
          </a:prstGeom>
          <a:noFill/>
          <a:ln w="19050" cap="flat" cmpd="sng" algn="ctr">
            <a:solidFill>
              <a:srgbClr val="9DC3E6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s-MX"/>
          </a:p>
        </p:txBody>
      </p:sp>
      <p:sp>
        <p:nvSpPr>
          <p:cNvPr id="11" name="Rectángulo: esquinas redondeadas 26">
            <a:extLst>
              <a:ext uri="{FF2B5EF4-FFF2-40B4-BE49-F238E27FC236}">
                <a16:creationId xmlns:a16="http://schemas.microsoft.com/office/drawing/2014/main" id="{2F38B37F-313A-033A-2444-8317BA375900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7700" y="5410200"/>
            <a:ext cx="10720388" cy="420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 fontAlgn="auto"/>
            <a:r>
              <a:rPr lang="es-MX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3"/>
                </a:solidFill>
                <a:latin typeface="Corbel" panose="020B0503020204020204"/>
                <a:ea typeface="Corbel" panose="020B0503020204020204"/>
                <a:cs typeface="Arial"/>
                <a:sym typeface="Wingdings"/>
              </a:rPr>
              <a:t>Seguimiento a indicadores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FADE468-AC3D-71E2-DA16-F86A1F2AFA9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56817" y="1375730"/>
            <a:ext cx="1509614" cy="20621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fontAlgn="auto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A partir de su Constancia de Situación Fiscal, da de alta a los clientes con su régimen fiscal y  obligaciones.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A6893B-984B-DD74-7BAB-98B15BF272A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251849" y="2260170"/>
            <a:ext cx="1543913" cy="203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fontAlgn="auto"/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Da seguimiento de las obligaciones de los clientes, qué está por vencer, qué tenemos que hacer hoy y cómo van mis colaboradores.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062F9A-4638-860A-1EF8-F15DC747674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174082" y="1483601"/>
            <a:ext cx="1654689" cy="18158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fontAlgn="auto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Expediente digital del cliente centralizado, carga las evidencias del cumplimiento de tus obligaciones. </a:t>
            </a:r>
          </a:p>
        </p:txBody>
      </p:sp>
      <p:sp>
        <p:nvSpPr>
          <p:cNvPr id="15" name="Rectángulo: esquinas redondeadas 5">
            <a:extLst>
              <a:ext uri="{FF2B5EF4-FFF2-40B4-BE49-F238E27FC236}">
                <a16:creationId xmlns:a16="http://schemas.microsoft.com/office/drawing/2014/main" id="{EAD1DA24-FAF3-14F2-E0B8-4444CE1429AD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9356" y="1253235"/>
            <a:ext cx="1631982" cy="58477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 fontAlgn="auto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3"/>
                </a:solidFill>
                <a:latin typeface="Titillium Web" pitchFamily="2" charset="77"/>
              </a:rPr>
              <a:t>Módulo de</a:t>
            </a:r>
          </a:p>
          <a:p>
            <a:pPr algn="ctr" fontAlgn="auto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3"/>
                </a:solidFill>
                <a:latin typeface="Titillium Web" pitchFamily="2" charset="77"/>
              </a:rPr>
              <a:t> ejecutivos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5FE24CE-E3B4-79EB-612D-F155C60C5C5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44116" y="1972055"/>
            <a:ext cx="1631982" cy="2243513"/>
          </a:xfrm>
          <a:prstGeom prst="rect">
            <a:avLst/>
          </a:prstGeom>
          <a:noFill/>
          <a:ln w="19050" cap="flat" cmpd="sng" algn="ctr">
            <a:solidFill>
              <a:srgbClr val="9DC3E6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A4C0660-34F7-5332-9ECD-0B14A998D8D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93570" y="2187231"/>
            <a:ext cx="1543082" cy="18158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fontAlgn="auto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Identificar a tus ejecutivos por rol: administrador, contador o auxiliar contable.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09FF6E3-4BBE-5DC0-6E1C-653301CD3A9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172018" y="2262189"/>
            <a:ext cx="1510494" cy="18158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fontAlgn="auto"/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Descarga y actualiza la opinión de cumplimiento de tus clientes, su estado desde el punto de vista de la autoridad.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A596B16-F461-1416-8CE5-64E66B6F87C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102038" y="2248439"/>
            <a:ext cx="1665694" cy="2019329"/>
          </a:xfrm>
          <a:prstGeom prst="rect">
            <a:avLst/>
          </a:prstGeom>
          <a:noFill/>
          <a:ln w="19050" cap="flat" cmpd="sng" algn="ctr">
            <a:solidFill>
              <a:srgbClr val="9DC3E6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BD6F9A-83D4-153B-5F68-16CD426E0BB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04384" y="404748"/>
            <a:ext cx="1045295" cy="432036"/>
          </a:xfrm>
          <a:prstGeom prst="rect">
            <a:avLst/>
          </a:prstGeom>
        </p:spPr>
      </p:pic>
      <p:sp>
        <p:nvSpPr>
          <p:cNvPr id="20" name="Rectángulo: esquinas redondeadas 14">
            <a:extLst>
              <a:ext uri="{FF2B5EF4-FFF2-40B4-BE49-F238E27FC236}">
                <a16:creationId xmlns:a16="http://schemas.microsoft.com/office/drawing/2014/main" id="{46083592-60C0-B393-5627-FD30DFA60DEA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892052" y="3674609"/>
            <a:ext cx="1811850" cy="6519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es-MX" sz="16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D4D4D4"/>
              </a:solidFill>
              <a:latin typeface="Titillium Web"/>
            </a:endParaRPr>
          </a:p>
          <a:p>
            <a:pPr algn="ctr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3EADD"/>
                </a:solidFill>
                <a:latin typeface="Titillium Web"/>
              </a:rPr>
              <a:t>Conciliación bancaria</a:t>
            </a:r>
            <a:endParaRPr lang="es-ES">
              <a:solidFill>
                <a:srgbClr val="E3EADD"/>
              </a:solidFill>
            </a:endParaRPr>
          </a:p>
          <a:p>
            <a:pPr algn="ctr"/>
            <a:endParaRPr lang="es-MX" sz="16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E3EADD"/>
              </a:solidFill>
              <a:latin typeface="Titillium Web" pitchFamily="2" charset="77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5F51209-EBF1-FDDB-8543-41137A9CCDC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939119" y="1272462"/>
            <a:ext cx="1757163" cy="2352815"/>
          </a:xfrm>
          <a:prstGeom prst="rect">
            <a:avLst/>
          </a:prstGeom>
          <a:noFill/>
          <a:ln w="19050" cap="flat" cmpd="sng" algn="ctr">
            <a:solidFill>
              <a:srgbClr val="9DC3E6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s-MX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DE2A1C5-11A9-B2F8-BA43-62A4A6BC2480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991702" y="1346441"/>
            <a:ext cx="1654689" cy="24622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A6A6A"/>
                </a:solidFill>
                <a:latin typeface="Titillium Web"/>
              </a:rPr>
              <a:t>Lee* los estados de cuenta de tus clientes e identifica cobros y pagos realizados.</a:t>
            </a:r>
            <a:endParaRPr lang="es-ES" sz="1400"/>
          </a:p>
          <a:p>
            <a:pPr algn="ctr"/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A6A6A"/>
                </a:solidFill>
                <a:latin typeface="Titillium Web"/>
              </a:rPr>
              <a:t>*Banamex, Banorte, Santander, BBVA, Scotiabank y </a:t>
            </a:r>
            <a:r>
              <a:rPr lang="es-MX" sz="140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A6A6A"/>
                </a:solidFill>
                <a:latin typeface="Titillium Web"/>
              </a:rPr>
              <a:t>Banregio</a:t>
            </a:r>
            <a:endParaRPr lang="es-MX" sz="1400" err="1"/>
          </a:p>
          <a:p>
            <a:pPr algn="ctr"/>
            <a:endParaRPr lang="es-MX" sz="14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bg1">
                  <a:lumMod val="50000"/>
                </a:schemeClr>
              </a:solidFill>
              <a:latin typeface="Titillium Web" pitchFamily="2" charset="77"/>
            </a:endParaRPr>
          </a:p>
        </p:txBody>
      </p:sp>
      <p:sp>
        <p:nvSpPr>
          <p:cNvPr id="5" name="Rectángulo: esquinas redondeadas 12">
            <a:extLst>
              <a:ext uri="{FF2B5EF4-FFF2-40B4-BE49-F238E27FC236}">
                <a16:creationId xmlns:a16="http://schemas.microsoft.com/office/drawing/2014/main" id="{A7ED6362-0E14-7384-6FD4-A9A03AD65E85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12430" y="1265389"/>
            <a:ext cx="1670542" cy="8621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 fontAlgn="auto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3"/>
                </a:solidFill>
                <a:latin typeface="Titillium Web" pitchFamily="2" charset="77"/>
              </a:rPr>
              <a:t>Módulo Cumplimiento de Obligaciones</a:t>
            </a:r>
          </a:p>
        </p:txBody>
      </p:sp>
      <p:sp>
        <p:nvSpPr>
          <p:cNvPr id="27" name="Rectángulo: esquinas redondeadas 9">
            <a:extLst>
              <a:ext uri="{FF2B5EF4-FFF2-40B4-BE49-F238E27FC236}">
                <a16:creationId xmlns:a16="http://schemas.microsoft.com/office/drawing/2014/main" id="{A8C4A01D-4082-E977-365E-1D0300D2A1E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037136" y="4465859"/>
            <a:ext cx="1631982" cy="615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r>
              <a:rPr lang="es-MX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3"/>
                </a:solidFill>
                <a:latin typeface="Titillium Web"/>
              </a:rPr>
              <a:t>WhatsApp Optimiza</a:t>
            </a:r>
            <a:endParaRPr lang="es-ES">
              <a:solidFill>
                <a:schemeClr val="accent3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9A64F5A-7C12-EEE9-45B0-B9B826168916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827222" y="4460375"/>
            <a:ext cx="6271276" cy="629053"/>
          </a:xfrm>
          <a:prstGeom prst="rect">
            <a:avLst/>
          </a:prstGeom>
          <a:noFill/>
          <a:ln w="19050" cap="flat" cmpd="sng" algn="ctr">
            <a:solidFill>
              <a:srgbClr val="9DC3E6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s-MX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2BC1EEC-6F0B-F565-27D3-7C4F00B95BA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3967792" y="4556753"/>
            <a:ext cx="6009233" cy="7386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A6A6A"/>
                </a:solidFill>
                <a:latin typeface="Titillium Web"/>
              </a:rPr>
              <a:t>Tu cliente puede obtener su constancia de situación fiscal y su opinión de cumplimiento directamente desde su WhatsApp con CONTPAQi Optimiza.  </a:t>
            </a:r>
            <a:endParaRPr lang="es-ES"/>
          </a:p>
          <a:p>
            <a:pPr algn="ctr"/>
            <a:endParaRPr lang="es-MX" sz="14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bg1">
                  <a:lumMod val="50000"/>
                </a:schemeClr>
              </a:solidFill>
              <a:latin typeface="Titillium Web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ángulo 1">
            <a:extLst>
              <a:ext uri="{FF2B5EF4-FFF2-40B4-BE49-F238E27FC236}">
                <a16:creationId xmlns:a16="http://schemas.microsoft.com/office/drawing/2014/main" id="{4DE171E6-C5DF-ADFD-A861-E5E959E5405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5588" y="554038"/>
            <a:ext cx="406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 altLang="es-MX" sz="3200" b="1">
                <a:solidFill>
                  <a:srgbClr val="0070C0"/>
                </a:solidFill>
                <a:latin typeface="Titillium Web" pitchFamily="2" charset="77"/>
              </a:rPr>
              <a:t>Principales beneficios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8B684-244E-D632-4B11-2E78652AA84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06572" y="1855381"/>
            <a:ext cx="3469096" cy="11132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 pitchFamily="2" charset="77"/>
                <a:ea typeface="Calibri" panose="020F0502020204030204" pitchFamily="34" charset="0"/>
                <a:cs typeface="Arial" panose="020B0604020202020204" pitchFamily="34" charset="0"/>
              </a:rPr>
              <a:t>CREA TUS CLIENTES A PARTIR DE LA CSF</a:t>
            </a:r>
            <a:endParaRPr lang="es-MX" sz="14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08080"/>
              </a:solidFill>
              <a:latin typeface="Titillium Web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 pitchFamily="2" charset="77"/>
                <a:ea typeface="Calibri" panose="020F0502020204030204" pitchFamily="34" charset="0"/>
                <a:cs typeface="Arial" panose="020B0604020202020204" pitchFamily="34" charset="0"/>
              </a:rPr>
              <a:t>El régimen y sus obligaciones con el SAT directamente de la Constancia de Situación Fiscal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A7105D-BB48-A7E7-0373-39136C33BF9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38420" y="1790594"/>
            <a:ext cx="2881492" cy="11132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 pitchFamily="2" charset="77"/>
                <a:ea typeface="Calibri" panose="020F0502020204030204" pitchFamily="34" charset="0"/>
                <a:cs typeface="Arial" panose="020B0604020202020204" pitchFamily="34" charset="0"/>
              </a:rPr>
              <a:t>NOTIFICACIONES DE VENCIMIENTO</a:t>
            </a:r>
            <a:endParaRPr lang="es-MX" sz="14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08080"/>
              </a:solidFill>
              <a:latin typeface="Titillium Web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 pitchFamily="2" charset="77"/>
                <a:ea typeface="Calibri" panose="020F0502020204030204" pitchFamily="34" charset="0"/>
                <a:cs typeface="Arial" panose="020B0604020202020204" pitchFamily="34" charset="0"/>
              </a:rPr>
              <a:t>Sin estrés, sin complicaciones.  ¿Qué tengo que trabajar hoy?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C48D9-A966-5C37-EAA3-EC73E8E619E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896150" y="1772862"/>
            <a:ext cx="3285976" cy="11132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 pitchFamily="2" charset="77"/>
                <a:ea typeface="Calibri" panose="020F0502020204030204" pitchFamily="34" charset="0"/>
                <a:cs typeface="Arial" panose="020B0604020202020204" pitchFamily="34" charset="0"/>
              </a:rPr>
              <a:t>SINCRONIZACIÓN CON LA AUTORIDAD</a:t>
            </a:r>
            <a:endParaRPr lang="es-MX" sz="14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08080"/>
              </a:solidFill>
              <a:latin typeface="Titillium Web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 pitchFamily="2" charset="77"/>
                <a:ea typeface="Calibri" panose="020F0502020204030204" pitchFamily="34" charset="0"/>
                <a:cs typeface="Arial" panose="020B0604020202020204" pitchFamily="34" charset="0"/>
              </a:rPr>
              <a:t>Descarga y actualiza la opinión de cumplimiento de tus clientes, su estado desde el punto de vista de la autoridad.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21CD24-AD92-C679-2DAD-6DBCE7F1529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28463" y="3467788"/>
            <a:ext cx="3285975" cy="11132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 pitchFamily="2" charset="77"/>
                <a:ea typeface="Calibri" panose="020F0502020204030204" pitchFamily="34" charset="0"/>
                <a:cs typeface="Arial" panose="020B0604020202020204" pitchFamily="34" charset="0"/>
              </a:rPr>
              <a:t>SEGUIMIENTO DE OBLIGACIONES</a:t>
            </a:r>
          </a:p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 pitchFamily="2" charset="77"/>
                <a:ea typeface="Calibri" panose="020F0502020204030204" pitchFamily="34" charset="0"/>
                <a:cs typeface="Arial" panose="020B0604020202020204" pitchFamily="34" charset="0"/>
              </a:rPr>
              <a:t>¿Cómo vamos con los compromisos de nuestros clientes? ¿Qué está por vencer? ¿Cómo va mi Despacho?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7C60DC-CF8D-C476-5687-F0BBB4049B0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656708" y="3473377"/>
            <a:ext cx="2844916" cy="13437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 pitchFamily="2" charset="77"/>
                <a:ea typeface="Calibri" panose="020F0502020204030204" pitchFamily="34" charset="0"/>
                <a:cs typeface="Arial" panose="020B0604020202020204" pitchFamily="34" charset="0"/>
              </a:rPr>
              <a:t>EXPEDIENTE DIGITAL DEL CLIENTE</a:t>
            </a:r>
          </a:p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 pitchFamily="2" charset="77"/>
                <a:ea typeface="Calibri" panose="020F0502020204030204" pitchFamily="34" charset="0"/>
                <a:cs typeface="Arial" panose="020B0604020202020204" pitchFamily="34" charset="0"/>
              </a:rPr>
              <a:t>Todo en un solo lugar, sin complicaciones. Decisiones inteligentes en el momento que lo requieras.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BED2E5-C2AC-B703-3973-26EB9A6669B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871272" y="3435793"/>
            <a:ext cx="3285976" cy="13437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>
            <a:spAutoFit/>
          </a:bodyPr>
          <a:lstStyle/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/>
                <a:ea typeface="Calibri"/>
                <a:cs typeface="Arial"/>
              </a:rPr>
              <a:t>IDENTIFICA  PAGOS Y COBROS</a:t>
            </a:r>
          </a:p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/>
                <a:ea typeface="Calibri"/>
                <a:cs typeface="Arial"/>
              </a:rPr>
              <a:t>A quién se pagó, qué se pagó y cuánto se pagó. Integrado a CONTPAQi Bancos®, tu contabilidad y tus impuestos efectivamente cobrados y pagados.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449ECA-99BD-4D73-7F04-208BFAD110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4384" y="404748"/>
            <a:ext cx="1045295" cy="43203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9E3C05E-9CA5-46D9-3B91-3147B74B022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84839" y="5386673"/>
            <a:ext cx="4060825" cy="9955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s-MX" sz="1400">
                <a:solidFill>
                  <a:schemeClr val="bg1">
                    <a:lumMod val="50000"/>
                  </a:schemeClr>
                </a:solidFill>
              </a:rPr>
              <a:t>AGILIZA LA COMUNICACIÓN CON TU CLIENTE</a:t>
            </a:r>
          </a:p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es-MX"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8080"/>
                </a:solidFill>
                <a:latin typeface="Titillium Web" pitchFamily="2" charset="77"/>
                <a:ea typeface="Calibri" panose="020F0502020204030204" pitchFamily="34" charset="0"/>
                <a:cs typeface="Arial" panose="020B0604020202020204" pitchFamily="34" charset="0"/>
              </a:rPr>
              <a:t>Tu cliente puede obtener su constancia de situación fiscal y su opinión de cumplimiento directamente desde su WhatsApp Optimiza.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8" grpId="0" animBg="1"/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2E2512D7-5B37-513E-C21C-158F1A692092}"/>
              </a:ext>
            </a:extLst>
          </p:cNvPr>
          <p:cNvSpPr/>
          <p:nvPr/>
        </p:nvSpPr>
        <p:spPr>
          <a:xfrm>
            <a:off x="4392900" y="1257997"/>
            <a:ext cx="3752924" cy="38259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FD7BBC6-7767-6CF1-F023-524C1F2E7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547" y="2520889"/>
            <a:ext cx="3208569" cy="129411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1CE51E-93CE-8C90-15D6-E660039165DA}"/>
              </a:ext>
            </a:extLst>
          </p:cNvPr>
          <p:cNvSpPr txBox="1"/>
          <p:nvPr/>
        </p:nvSpPr>
        <p:spPr>
          <a:xfrm>
            <a:off x="1025652" y="888492"/>
            <a:ext cx="3035808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2000" b="1">
                <a:solidFill>
                  <a:srgbClr val="E3EADD"/>
                </a:solidFill>
                <a:latin typeface="Titillium Web SemiBold"/>
              </a:rPr>
              <a:t>Gestión del despacho</a:t>
            </a:r>
          </a:p>
          <a:p>
            <a:pPr algn="r"/>
            <a:r>
              <a:rPr lang="es-ES" sz="1600">
                <a:solidFill>
                  <a:srgbClr val="E3EADD"/>
                </a:solidFill>
                <a:latin typeface="Titillium Web"/>
              </a:rPr>
              <a:t>Clientes, obligaciones, ejecutivos</a:t>
            </a:r>
            <a:endParaRPr lang="es-ES" sz="1600">
              <a:solidFill>
                <a:srgbClr val="E3EADD"/>
              </a:solidFill>
            </a:endParaRPr>
          </a:p>
          <a:p>
            <a:pPr algn="r"/>
            <a:r>
              <a:rPr lang="es-ES" sz="1600">
                <a:solidFill>
                  <a:srgbClr val="E3EADD"/>
                </a:solidFill>
                <a:latin typeface="Titillium Web"/>
              </a:rPr>
              <a:t>Seguimiento de obligaciones: visibilidad y trazabilidad de vencimientos, actividades y avances</a:t>
            </a:r>
            <a:endParaRPr lang="es-ES" sz="1600">
              <a:solidFill>
                <a:srgbClr val="E3EADD"/>
              </a:solidFill>
            </a:endParaRPr>
          </a:p>
          <a:p>
            <a:pPr algn="r"/>
            <a:endParaRPr lang="es-ES" sz="1600" b="1">
              <a:solidFill>
                <a:srgbClr val="E3EAD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175F049-C72F-B40F-F5F5-F20C04484E92}"/>
              </a:ext>
            </a:extLst>
          </p:cNvPr>
          <p:cNvSpPr txBox="1"/>
          <p:nvPr/>
        </p:nvSpPr>
        <p:spPr>
          <a:xfrm>
            <a:off x="1025652" y="2961131"/>
            <a:ext cx="3035808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err="1">
                <a:solidFill>
                  <a:srgbClr val="E3EADD"/>
                </a:solidFill>
                <a:latin typeface="Titillium Web SemiBold"/>
              </a:rPr>
              <a:t>Dashboard</a:t>
            </a:r>
            <a:r>
              <a:rPr lang="es-ES">
                <a:solidFill>
                  <a:srgbClr val="E3EADD"/>
                </a:solidFill>
                <a:latin typeface="Titillium Web SemiBold"/>
              </a:rPr>
              <a:t> operativo</a:t>
            </a:r>
            <a:endParaRPr lang="es-ES">
              <a:solidFill>
                <a:srgbClr val="E3EADD"/>
              </a:solidFill>
            </a:endParaRPr>
          </a:p>
          <a:p>
            <a:pPr algn="r"/>
            <a:r>
              <a:rPr lang="es-ES" sz="1600">
                <a:solidFill>
                  <a:srgbClr val="E3EADD"/>
                </a:solidFill>
                <a:latin typeface="Titillium Web Light"/>
              </a:rPr>
              <a:t>Identifica carga de trabajo del equipo, el avance de actividades y el estado de los compromisos con el cliente.</a:t>
            </a:r>
            <a:endParaRPr lang="es-ES" sz="1600">
              <a:solidFill>
                <a:srgbClr val="E3EADD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0228898-D674-A63E-6158-C72C05163B51}"/>
              </a:ext>
            </a:extLst>
          </p:cNvPr>
          <p:cNvSpPr txBox="1"/>
          <p:nvPr/>
        </p:nvSpPr>
        <p:spPr>
          <a:xfrm>
            <a:off x="1181100" y="4800600"/>
            <a:ext cx="288036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err="1">
                <a:solidFill>
                  <a:srgbClr val="E3EADD"/>
                </a:solidFill>
                <a:latin typeface="Titillium Web SemiBold"/>
              </a:rPr>
              <a:t>Módulo</a:t>
            </a:r>
            <a:r>
              <a:rPr lang="en-US" b="1">
                <a:solidFill>
                  <a:srgbClr val="E3EADD"/>
                </a:solidFill>
                <a:latin typeface="Titillium Web SemiBold"/>
              </a:rPr>
              <a:t> de </a:t>
            </a:r>
            <a:r>
              <a:rPr lang="en-US" b="1" err="1">
                <a:solidFill>
                  <a:srgbClr val="E3EADD"/>
                </a:solidFill>
                <a:latin typeface="Titillium Web SemiBold"/>
              </a:rPr>
              <a:t>conciliación</a:t>
            </a:r>
            <a:endParaRPr lang="es-ES" b="1">
              <a:solidFill>
                <a:srgbClr val="E3EADD"/>
              </a:solidFill>
            </a:endParaRPr>
          </a:p>
          <a:p>
            <a:pPr algn="r"/>
            <a:r>
              <a:rPr lang="en-US" sz="1600" kern="1200" err="1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Identifica</a:t>
            </a:r>
            <a:r>
              <a:rPr lang="en-US" sz="1600" kern="1200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 </a:t>
            </a:r>
            <a:r>
              <a:rPr lang="en-US" sz="1600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a </a:t>
            </a:r>
            <a:r>
              <a:rPr lang="en-US" sz="1600" err="1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quién</a:t>
            </a:r>
            <a:r>
              <a:rPr lang="en-US" sz="1600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 se </a:t>
            </a:r>
            <a:r>
              <a:rPr lang="en-US" sz="1600" err="1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pagó</a:t>
            </a:r>
            <a:r>
              <a:rPr lang="en-US" sz="1600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, </a:t>
            </a:r>
            <a:r>
              <a:rPr lang="en-US" sz="1600" err="1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qué</a:t>
            </a:r>
            <a:r>
              <a:rPr lang="en-US" sz="1600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 se </a:t>
            </a:r>
            <a:r>
              <a:rPr lang="en-US" sz="1600" err="1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pagó</a:t>
            </a:r>
            <a:r>
              <a:rPr lang="en-US" sz="1600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 y </a:t>
            </a:r>
            <a:r>
              <a:rPr lang="en-US" sz="1600" err="1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cuánto</a:t>
            </a:r>
            <a:r>
              <a:rPr lang="en-US" sz="1600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 se </a:t>
            </a:r>
            <a:r>
              <a:rPr lang="en-US" sz="1600" err="1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pagó</a:t>
            </a:r>
            <a:r>
              <a:rPr lang="en-US" sz="1600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 </a:t>
            </a:r>
            <a:r>
              <a:rPr lang="en-US" sz="1600" kern="1200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de </a:t>
            </a:r>
            <a:r>
              <a:rPr lang="en-US" sz="1600" err="1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tu</a:t>
            </a:r>
            <a:r>
              <a:rPr lang="en-US" sz="1600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 </a:t>
            </a:r>
            <a:r>
              <a:rPr lang="en-US" sz="1600" err="1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cliente</a:t>
            </a:r>
            <a:r>
              <a:rPr lang="en-US" sz="1600">
                <a:solidFill>
                  <a:srgbClr val="E3EADD"/>
                </a:solidFill>
                <a:latin typeface="Titillium Web Light"/>
                <a:ea typeface="Titillium Web Light"/>
                <a:cs typeface="Titillium Web Light"/>
              </a:rPr>
              <a:t>.</a:t>
            </a:r>
            <a:endParaRPr lang="es-ES" sz="1600">
              <a:solidFill>
                <a:srgbClr val="E3EADD"/>
              </a:solidFill>
            </a:endParaRPr>
          </a:p>
          <a:p>
            <a:pPr marL="0" algn="r"/>
            <a:endParaRPr lang="en-US" sz="1200">
              <a:solidFill>
                <a:srgbClr val="E3EADD"/>
              </a:solidFill>
              <a:latin typeface="Titillium Web Ligh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44D49A-519A-1AF3-D1C0-214525A92655}"/>
              </a:ext>
            </a:extLst>
          </p:cNvPr>
          <p:cNvSpPr txBox="1"/>
          <p:nvPr/>
        </p:nvSpPr>
        <p:spPr>
          <a:xfrm>
            <a:off x="8487156" y="1007364"/>
            <a:ext cx="3194304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rgbClr val="E3EADD"/>
                </a:solidFill>
                <a:latin typeface="Titillium Web SemiBold"/>
                <a:cs typeface="Arial"/>
              </a:rPr>
              <a:t>Obtención de documentos clave</a:t>
            </a:r>
            <a:endParaRPr lang="es-ES">
              <a:solidFill>
                <a:srgbClr val="E3EADD"/>
              </a:solidFill>
            </a:endParaRPr>
          </a:p>
          <a:p>
            <a:r>
              <a:rPr lang="es-ES" sz="1600">
                <a:solidFill>
                  <a:srgbClr val="E3EADD"/>
                </a:solidFill>
                <a:latin typeface="Arial"/>
                <a:cs typeface="Arial"/>
              </a:rPr>
              <a:t>•</a:t>
            </a:r>
            <a:r>
              <a:rPr lang="es-ES" sz="1600">
                <a:solidFill>
                  <a:srgbClr val="E3EADD"/>
                </a:solidFill>
                <a:latin typeface="Titillium Web Light"/>
              </a:rPr>
              <a:t>Constancia de situación fiscal </a:t>
            </a:r>
            <a:endParaRPr lang="es-ES" sz="1600">
              <a:solidFill>
                <a:srgbClr val="E3EADD"/>
              </a:solidFill>
            </a:endParaRPr>
          </a:p>
          <a:p>
            <a:r>
              <a:rPr lang="es-ES" sz="1600">
                <a:solidFill>
                  <a:srgbClr val="E3EADD"/>
                </a:solidFill>
                <a:latin typeface="Arial"/>
                <a:cs typeface="Arial"/>
              </a:rPr>
              <a:t>•</a:t>
            </a:r>
            <a:r>
              <a:rPr lang="es-ES" sz="1600">
                <a:solidFill>
                  <a:srgbClr val="E3EADD"/>
                </a:solidFill>
                <a:latin typeface="Titillium Web Light"/>
              </a:rPr>
              <a:t>Opinión de cumplimiento SAT</a:t>
            </a:r>
            <a:endParaRPr lang="es-ES" sz="1600">
              <a:solidFill>
                <a:srgbClr val="E3EADD"/>
              </a:solidFill>
            </a:endParaRPr>
          </a:p>
          <a:p>
            <a:pPr algn="l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DBC96EC-2182-6F1C-B620-2BC1DAA375C4}"/>
              </a:ext>
            </a:extLst>
          </p:cNvPr>
          <p:cNvSpPr txBox="1"/>
          <p:nvPr/>
        </p:nvSpPr>
        <p:spPr>
          <a:xfrm>
            <a:off x="8404860" y="2924556"/>
            <a:ext cx="303580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rgbClr val="E3EADD"/>
                </a:solidFill>
                <a:latin typeface="Titillium Web SemiBold"/>
              </a:rPr>
              <a:t>Archivo digital </a:t>
            </a:r>
            <a:endParaRPr lang="es-ES" b="1">
              <a:solidFill>
                <a:srgbClr val="E3EADD"/>
              </a:solidFill>
            </a:endParaRPr>
          </a:p>
          <a:p>
            <a:r>
              <a:rPr lang="es-ES" sz="1600">
                <a:solidFill>
                  <a:srgbClr val="E3EADD"/>
                </a:solidFill>
                <a:latin typeface="Titillium Web Light"/>
              </a:rPr>
              <a:t>Constancias, opiniones y evidencias organizadas por cliente.</a:t>
            </a:r>
            <a:endParaRPr lang="es-ES" sz="1600">
              <a:solidFill>
                <a:srgbClr val="E3EADD"/>
              </a:solidFill>
            </a:endParaRPr>
          </a:p>
          <a:p>
            <a:pPr algn="l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1C35109-950D-1B41-4330-5EDC51EF939B}"/>
              </a:ext>
            </a:extLst>
          </p:cNvPr>
          <p:cNvSpPr txBox="1"/>
          <p:nvPr/>
        </p:nvSpPr>
        <p:spPr>
          <a:xfrm>
            <a:off x="8328660" y="4800600"/>
            <a:ext cx="2962656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rgbClr val="E3EADD"/>
                </a:solidFill>
                <a:latin typeface="Titillium Web SemiBold"/>
              </a:rPr>
              <a:t>Herramienta del cliente</a:t>
            </a:r>
          </a:p>
          <a:p>
            <a:pPr algn="just"/>
            <a:r>
              <a:rPr lang="es-ES" sz="1600">
                <a:solidFill>
                  <a:srgbClr val="E3EADD"/>
                </a:solidFill>
                <a:latin typeface="Titillium Web Light"/>
              </a:rPr>
              <a:t>Entrega de constancia fiscal, opinión de cumplimiento y mejorar la comunicación con su cliente</a:t>
            </a:r>
            <a:endParaRPr lang="es-ES" sz="1600">
              <a:solidFill>
                <a:srgbClr val="E3EADD"/>
              </a:solidFill>
            </a:endParaRPr>
          </a:p>
          <a:p>
            <a:endParaRPr lang="es-ES" b="1">
              <a:solidFill>
                <a:srgbClr val="E3EADD"/>
              </a:solidFill>
            </a:endParaRPr>
          </a:p>
          <a:p>
            <a:endParaRPr lang="es-ES" sz="1600" b="1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5.09.14"/>
  <p:tag name="AS_TITLE" val="Aspose.Slides for .NET 4.0"/>
  <p:tag name="AS_VERSION" val="2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heme/theme1.xml><?xml version="1.0" encoding="utf-8"?>
<a:theme xmlns:a="http://schemas.openxmlformats.org/drawingml/2006/main" name="Tema de Office">
  <a:themeElements>
    <a:clrScheme name="CONTPAQi® Template ">
      <a:dk1>
        <a:srgbClr val="3F3F3F"/>
      </a:dk1>
      <a:lt1>
        <a:srgbClr val="D4D4D4"/>
      </a:lt1>
      <a:dk2>
        <a:srgbClr val="103EC6"/>
      </a:dk2>
      <a:lt2>
        <a:srgbClr val="E5EADE"/>
      </a:lt2>
      <a:accent1>
        <a:srgbClr val="4472C4"/>
      </a:accent1>
      <a:accent2>
        <a:srgbClr val="04D5ED"/>
      </a:accent2>
      <a:accent3>
        <a:srgbClr val="E4EBDD"/>
      </a:accent3>
      <a:accent4>
        <a:srgbClr val="A8FAFF"/>
      </a:accent4>
      <a:accent5>
        <a:srgbClr val="5B9BD5"/>
      </a:accent5>
      <a:accent6>
        <a:srgbClr val="0059AD"/>
      </a:accent6>
      <a:hlink>
        <a:srgbClr val="ACB1B0"/>
      </a:hlink>
      <a:folHlink>
        <a:srgbClr val="21BECD"/>
      </a:folHlink>
    </a:clrScheme>
    <a:fontScheme name="Corbel">
      <a:majorFont>
        <a:latin typeface="Corbel" panose="020B0503020204020204"/>
        <a:ea typeface="Corbel" panose="020B0503020204020204"/>
        <a:cs typeface="Arial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Corbel" panose="020B0503020204020204"/>
        <a:cs typeface="Arial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TPAQi® Template ">
    <a:dk1>
      <a:srgbClr val="3F3F3F"/>
    </a:dk1>
    <a:lt1>
      <a:srgbClr val="D4D4D4"/>
    </a:lt1>
    <a:dk2>
      <a:srgbClr val="103EC6"/>
    </a:dk2>
    <a:lt2>
      <a:srgbClr val="E5EADE"/>
    </a:lt2>
    <a:accent1>
      <a:srgbClr val="4472C4"/>
    </a:accent1>
    <a:accent2>
      <a:srgbClr val="04D5ED"/>
    </a:accent2>
    <a:accent3>
      <a:srgbClr val="E4EBDD"/>
    </a:accent3>
    <a:accent4>
      <a:srgbClr val="A8FAFF"/>
    </a:accent4>
    <a:accent5>
      <a:srgbClr val="5B9BD5"/>
    </a:accent5>
    <a:accent6>
      <a:srgbClr val="0059AD"/>
    </a:accent6>
    <a:hlink>
      <a:srgbClr val="ACB1B0"/>
    </a:hlink>
    <a:folHlink>
      <a:srgbClr val="21BECD"/>
    </a:folHlink>
  </a:clrScheme>
</a:themeOverride>
</file>

<file path=ppt/theme/themeOverride2.xml><?xml version="1.0" encoding="utf-8"?>
<a:themeOverride xmlns:a="http://schemas.openxmlformats.org/drawingml/2006/main">
  <a:clrScheme name="CONTPAQi® Template ">
    <a:dk1>
      <a:srgbClr val="3F3F3F"/>
    </a:dk1>
    <a:lt1>
      <a:srgbClr val="D4D4D4"/>
    </a:lt1>
    <a:dk2>
      <a:srgbClr val="103EC6"/>
    </a:dk2>
    <a:lt2>
      <a:srgbClr val="E5EADE"/>
    </a:lt2>
    <a:accent1>
      <a:srgbClr val="4472C4"/>
    </a:accent1>
    <a:accent2>
      <a:srgbClr val="04D5ED"/>
    </a:accent2>
    <a:accent3>
      <a:srgbClr val="E4EBDD"/>
    </a:accent3>
    <a:accent4>
      <a:srgbClr val="A8FAFF"/>
    </a:accent4>
    <a:accent5>
      <a:srgbClr val="5B9BD5"/>
    </a:accent5>
    <a:accent6>
      <a:srgbClr val="0059AD"/>
    </a:accent6>
    <a:hlink>
      <a:srgbClr val="ACB1B0"/>
    </a:hlink>
    <a:folHlink>
      <a:srgbClr val="21BEC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944</Words>
  <Application>Microsoft Office PowerPoint</Application>
  <PresentationFormat>Panorámica</PresentationFormat>
  <Paragraphs>83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Corbel</vt:lpstr>
      <vt:lpstr>FedraSans-Book</vt:lpstr>
      <vt:lpstr>Titillium Web</vt:lpstr>
      <vt:lpstr>Titillium Web ExtraLight</vt:lpstr>
      <vt:lpstr>Titillium Web Light</vt:lpstr>
      <vt:lpstr>Titillium Web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Qué es CONTPAQi Optimiza</vt:lpstr>
      <vt:lpstr>Presentación de PowerPoint</vt:lpstr>
      <vt:lpstr>Presentación de PowerPoint</vt:lpstr>
      <vt:lpstr>Presentación de PowerPoint</vt:lpstr>
      <vt:lpstr>Presentación de PowerPoint</vt:lpstr>
      <vt:lpstr>Target y mercado meta de CONTPAQi Optimiza 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Valeria Torres Flores</dc:creator>
  <cp:keywords/>
  <dc:description/>
  <cp:lastModifiedBy>Fabiola Varela Acuña</cp:lastModifiedBy>
  <cp:revision>2</cp:revision>
  <cp:lastPrinted>1601-01-01T00:00:00Z</cp:lastPrinted>
  <dcterms:created xsi:type="dcterms:W3CDTF">2022-08-12T21:42:55Z</dcterms:created>
  <dcterms:modified xsi:type="dcterms:W3CDTF">2026-03-06T19:36:39Z</dcterms:modified>
  <cp:category/>
</cp:coreProperties>
</file>